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6858000" cx="12192000"/>
  <p:notesSz cx="6858000" cy="9144000"/>
  <p:embeddedFontLst>
    <p:embeddedFont>
      <p:font typeface="Montserrat SemiBold"/>
      <p:regular r:id="rId55"/>
      <p:bold r:id="rId56"/>
      <p:italic r:id="rId57"/>
      <p:boldItalic r:id="rId58"/>
    </p:embeddedFont>
    <p:embeddedFont>
      <p:font typeface="Montserrat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Italic.fntdata"/><Relationship Id="rId61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ontserra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MontserratSemiBold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MontserratSemiBold-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SemiBold-bold.fntdata"/><Relationship Id="rId15" Type="http://schemas.openxmlformats.org/officeDocument/2006/relationships/slide" Target="slides/slide10.xml"/><Relationship Id="rId59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58" Type="http://schemas.openxmlformats.org/officeDocument/2006/relationships/font" Target="fonts/MontserratSemi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0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p11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1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2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p13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3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14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4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p15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5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5" name="Google Shape;255;p16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p17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7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6" name="Google Shape;276;p18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8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6" name="Google Shape;286;p19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9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p2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p20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0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p21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1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p22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2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2" name="Google Shape;322;p23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3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p24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4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0" name="Google Shape;340;p25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5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Google Shape;349;p26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6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9" name="Google Shape;359;p27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7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Google Shape;368;p28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8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0" name="Google Shape;380;p29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9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p3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2" name="Google Shape;392;p30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0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1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Google Shape;404;p31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1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4" name="Google Shape;414;p32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2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3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4" name="Google Shape;424;p33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3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4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5" name="Google Shape;435;p34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4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Google Shape;446;p35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5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Google Shape;455;p36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6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8" name="Google Shape;468;p37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7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8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2" name="Google Shape;482;p38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8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9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Google Shape;490;p39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9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0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Google Shape;498;p40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0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1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6" name="Google Shape;506;p41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1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2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4" name="Google Shape;514;p42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2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3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2" name="Google Shape;522;p43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3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0" name="Google Shape;530;p44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4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5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8" name="Google Shape;538;p45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5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6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6" name="Google Shape;546;p46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6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7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5" name="Google Shape;555;p47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7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8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3" name="Google Shape;563;p48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8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6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p8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/>
          <p:nvPr>
            <p:ph idx="2" type="sldImg"/>
          </p:nvPr>
        </p:nvSpPr>
        <p:spPr>
          <a:xfrm>
            <a:off x="380880" y="685800"/>
            <a:ext cx="6095520" cy="342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9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jpg"/><Relationship Id="rId2" Type="http://schemas.openxmlformats.org/officeDocument/2006/relationships/image" Target="../media/image2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2880"/>
            <a:ext cx="12218040" cy="685152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idx="10"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880"/>
            <a:ext cx="12218040" cy="685152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" name="Google Shape;16;p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2880"/>
            <a:ext cx="12218040" cy="685152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609480" y="272880"/>
            <a:ext cx="4010760" cy="1161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4766760" y="272880"/>
            <a:ext cx="6815160" cy="5852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9" name="Google Shape;69;p14"/>
          <p:cNvSpPr txBox="1"/>
          <p:nvPr>
            <p:ph idx="2" type="body"/>
          </p:nvPr>
        </p:nvSpPr>
        <p:spPr>
          <a:xfrm>
            <a:off x="609480" y="1434960"/>
            <a:ext cx="4010760" cy="46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0" name="Google Shape;70;p14"/>
          <p:cNvSpPr txBox="1"/>
          <p:nvPr>
            <p:ph idx="10"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1" name="Google Shape;71;p14"/>
          <p:cNvSpPr txBox="1"/>
          <p:nvPr>
            <p:ph idx="11"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jpg"/><Relationship Id="rId4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218040" cy="685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60" y="14040"/>
            <a:ext cx="12202920" cy="684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6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872440"/>
            <a:ext cx="10306080" cy="174204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6"/>
          <p:cNvSpPr/>
          <p:nvPr/>
        </p:nvSpPr>
        <p:spPr>
          <a:xfrm>
            <a:off x="539280" y="1642320"/>
            <a:ext cx="1046736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05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Imagine you have some data you can plot in a line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05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 already know the data is grouped in 3 clusters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05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this case, the clusters are easy to see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/>
          <p:nvPr/>
        </p:nvSpPr>
        <p:spPr>
          <a:xfrm>
            <a:off x="539280" y="1642320"/>
            <a:ext cx="1046736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0.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Let’s start with the raw data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7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7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869560"/>
            <a:ext cx="10306080" cy="174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8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869560"/>
            <a:ext cx="10306080" cy="174204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8"/>
          <p:cNvSpPr/>
          <p:nvPr/>
        </p:nvSpPr>
        <p:spPr>
          <a:xfrm>
            <a:off x="539280" y="1642320"/>
            <a:ext cx="1046736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Select the number of clusters you want to identify.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is the “K” in K-Means clustering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Let’s select k = 3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/>
          <p:nvPr/>
        </p:nvSpPr>
        <p:spPr>
          <a:xfrm>
            <a:off x="539280" y="1642320"/>
            <a:ext cx="1046736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Randomly select 3 distinct data points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 These are the initial clusters centroids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9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9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869560"/>
            <a:ext cx="10306080" cy="174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/>
          <p:nvPr/>
        </p:nvSpPr>
        <p:spPr>
          <a:xfrm>
            <a:off x="539280" y="1642320"/>
            <a:ext cx="1165248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Measure the distance between the first point and the three centroids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0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0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869560"/>
            <a:ext cx="10306080" cy="174204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0"/>
          <p:cNvSpPr/>
          <p:nvPr/>
        </p:nvSpPr>
        <p:spPr>
          <a:xfrm>
            <a:off x="1435320" y="4572000"/>
            <a:ext cx="63792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4A86E8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239" name="Google Shape;239;p40"/>
          <p:cNvSpPr/>
          <p:nvPr/>
        </p:nvSpPr>
        <p:spPr>
          <a:xfrm>
            <a:off x="1435320" y="4901760"/>
            <a:ext cx="191376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6AA84F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240" name="Google Shape;240;p40"/>
          <p:cNvSpPr/>
          <p:nvPr/>
        </p:nvSpPr>
        <p:spPr>
          <a:xfrm>
            <a:off x="1435320" y="5284440"/>
            <a:ext cx="513864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F6B26B"/>
            </a:solidFill>
            <a:prstDash val="solid"/>
            <a:round/>
            <a:headEnd len="med" w="med" type="oval"/>
            <a:tailEnd len="med" w="med" type="oval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/>
          <p:nvPr/>
        </p:nvSpPr>
        <p:spPr>
          <a:xfrm>
            <a:off x="539280" y="1642320"/>
            <a:ext cx="1165248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Measure the distance between the first point and the three centroids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1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1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869560"/>
            <a:ext cx="10306080" cy="174204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/>
          <p:nvPr/>
        </p:nvSpPr>
        <p:spPr>
          <a:xfrm>
            <a:off x="1435320" y="4572000"/>
            <a:ext cx="63792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50B0E6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251" name="Google Shape;251;p41"/>
          <p:cNvSpPr/>
          <p:nvPr/>
        </p:nvSpPr>
        <p:spPr>
          <a:xfrm>
            <a:off x="1435320" y="4901760"/>
            <a:ext cx="191376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57BA57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252" name="Google Shape;252;p41"/>
          <p:cNvSpPr/>
          <p:nvPr/>
        </p:nvSpPr>
        <p:spPr>
          <a:xfrm>
            <a:off x="1435320" y="5284440"/>
            <a:ext cx="513864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EFBE42"/>
            </a:solidFill>
            <a:prstDash val="solid"/>
            <a:round/>
            <a:headEnd len="med" w="med" type="oval"/>
            <a:tailEnd len="med" w="med" type="oval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869560"/>
            <a:ext cx="10306080" cy="174204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2"/>
          <p:cNvSpPr/>
          <p:nvPr/>
        </p:nvSpPr>
        <p:spPr>
          <a:xfrm>
            <a:off x="539280" y="1642320"/>
            <a:ext cx="1165248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4.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Assigns the point to the cluster to which the centroid is closest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2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2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2"/>
          <p:cNvSpPr/>
          <p:nvPr/>
        </p:nvSpPr>
        <p:spPr>
          <a:xfrm>
            <a:off x="1435320" y="4572000"/>
            <a:ext cx="63792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50B0E6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263" name="Google Shape;263;p42"/>
          <p:cNvSpPr/>
          <p:nvPr/>
        </p:nvSpPr>
        <p:spPr>
          <a:xfrm>
            <a:off x="1435320" y="4901760"/>
            <a:ext cx="191376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57BA57"/>
            </a:solidFill>
            <a:prstDash val="solid"/>
            <a:round/>
            <a:headEnd len="med" w="med" type="oval"/>
            <a:tailEnd len="med" w="med" type="oval"/>
          </a:ln>
        </p:spPr>
      </p:sp>
      <p:sp>
        <p:nvSpPr>
          <p:cNvPr id="264" name="Google Shape;264;p42"/>
          <p:cNvSpPr/>
          <p:nvPr/>
        </p:nvSpPr>
        <p:spPr>
          <a:xfrm>
            <a:off x="1435320" y="5284440"/>
            <a:ext cx="513864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38150">
            <a:solidFill>
              <a:srgbClr val="EFBE42"/>
            </a:solidFill>
            <a:prstDash val="solid"/>
            <a:round/>
            <a:headEnd len="med" w="med" type="oval"/>
            <a:tailEnd len="med" w="med" type="oval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872440"/>
            <a:ext cx="10306080" cy="174204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3"/>
          <p:cNvSpPr/>
          <p:nvPr/>
        </p:nvSpPr>
        <p:spPr>
          <a:xfrm>
            <a:off x="539280" y="1642320"/>
            <a:ext cx="1165248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4.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Assigns the point to the cluster to which the centroid is closest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Do the same thing for the rest of points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3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3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/>
          <p:nvPr/>
        </p:nvSpPr>
        <p:spPr>
          <a:xfrm>
            <a:off x="539280" y="1642320"/>
            <a:ext cx="1165248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5.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Calculate the mean of each cluster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4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4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872440"/>
            <a:ext cx="10306440" cy="174204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4"/>
          <p:cNvSpPr/>
          <p:nvPr/>
        </p:nvSpPr>
        <p:spPr>
          <a:xfrm>
            <a:off x="1683360" y="2746800"/>
            <a:ext cx="5883120" cy="681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/>
          <p:nvPr/>
        </p:nvSpPr>
        <p:spPr>
          <a:xfrm>
            <a:off x="539280" y="1642320"/>
            <a:ext cx="1165248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6.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Repeat the process but using the mean instead of the centroids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5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5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872440"/>
            <a:ext cx="10306080" cy="174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/>
          <p:nvPr/>
        </p:nvSpPr>
        <p:spPr>
          <a:xfrm>
            <a:off x="488160" y="2244240"/>
            <a:ext cx="11184120" cy="255708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 clustering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/>
          <p:nvPr/>
        </p:nvSpPr>
        <p:spPr>
          <a:xfrm>
            <a:off x="539280" y="1642320"/>
            <a:ext cx="1165248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6.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Repeat the process but using the mean instead of the centroids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6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6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229120"/>
            <a:ext cx="10306080" cy="238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/>
          <p:nvPr/>
        </p:nvSpPr>
        <p:spPr>
          <a:xfrm>
            <a:off x="539280" y="1642320"/>
            <a:ext cx="1165248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6.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Repeat the process but using the mean instead of the centroids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7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7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229120"/>
            <a:ext cx="10306080" cy="238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/>
          <p:nvPr/>
        </p:nvSpPr>
        <p:spPr>
          <a:xfrm>
            <a:off x="539280" y="1642320"/>
            <a:ext cx="1165248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6.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Repeat the process but using the mean instead of the centroids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8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8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229120"/>
            <a:ext cx="10305719" cy="238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/>
          <p:nvPr/>
        </p:nvSpPr>
        <p:spPr>
          <a:xfrm>
            <a:off x="539280" y="1642320"/>
            <a:ext cx="1165248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6.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Repeat the process but using the mean instead of the centroids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9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9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229120"/>
            <a:ext cx="10305719" cy="238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/>
          <p:nvPr/>
        </p:nvSpPr>
        <p:spPr>
          <a:xfrm>
            <a:off x="539280" y="1642320"/>
            <a:ext cx="1165248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6.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Repeat the process but using the mean instead of the centroids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50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0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229120"/>
            <a:ext cx="10306080" cy="238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/>
          <p:nvPr/>
        </p:nvSpPr>
        <p:spPr>
          <a:xfrm>
            <a:off x="539280" y="1642320"/>
            <a:ext cx="1165248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6.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Repeat the process but using the mean instead of the centroids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1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1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229120"/>
            <a:ext cx="10306080" cy="2385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/>
          <p:nvPr/>
        </p:nvSpPr>
        <p:spPr>
          <a:xfrm>
            <a:off x="539280" y="1642320"/>
            <a:ext cx="1165248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But this is not what we expected to have!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2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2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229120"/>
            <a:ext cx="10306080" cy="238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560" y="5020200"/>
            <a:ext cx="10306080" cy="88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/>
          <p:nvPr/>
        </p:nvSpPr>
        <p:spPr>
          <a:xfrm>
            <a:off x="539280" y="1642320"/>
            <a:ext cx="1165248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7.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 the variation within cluster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3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3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869560"/>
            <a:ext cx="10386720" cy="198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/>
          <p:nvPr/>
        </p:nvSpPr>
        <p:spPr>
          <a:xfrm>
            <a:off x="539280" y="1642320"/>
            <a:ext cx="1165248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7.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 the variation within cluster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4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4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869560"/>
            <a:ext cx="10386720" cy="198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560" y="2607840"/>
            <a:ext cx="10386720" cy="38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4"/>
          <p:cNvSpPr/>
          <p:nvPr/>
        </p:nvSpPr>
        <p:spPr>
          <a:xfrm>
            <a:off x="372240" y="5691960"/>
            <a:ext cx="1080720" cy="681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4"/>
          <p:cNvSpPr/>
          <p:nvPr/>
        </p:nvSpPr>
        <p:spPr>
          <a:xfrm>
            <a:off x="4005000" y="6159240"/>
            <a:ext cx="3012120" cy="601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Total variation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5"/>
          <p:cNvSpPr/>
          <p:nvPr/>
        </p:nvSpPr>
        <p:spPr>
          <a:xfrm>
            <a:off x="539280" y="1642320"/>
            <a:ext cx="1165248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7.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 the variation within cluster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5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5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869560"/>
            <a:ext cx="10386720" cy="198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560" y="2607840"/>
            <a:ext cx="10386720" cy="38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5"/>
          <p:cNvSpPr/>
          <p:nvPr/>
        </p:nvSpPr>
        <p:spPr>
          <a:xfrm>
            <a:off x="372240" y="5691960"/>
            <a:ext cx="1080720" cy="681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5"/>
          <p:cNvSpPr/>
          <p:nvPr/>
        </p:nvSpPr>
        <p:spPr>
          <a:xfrm>
            <a:off x="4005000" y="6159240"/>
            <a:ext cx="3012120" cy="601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Total variation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/>
          <p:nvPr/>
        </p:nvSpPr>
        <p:spPr>
          <a:xfrm>
            <a:off x="539280" y="1642320"/>
            <a:ext cx="1165248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7.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 the variation within cluster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goal now is to minimize the total variation. How??  -&gt; 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Iterate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6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6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869560"/>
            <a:ext cx="10386720" cy="198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560" y="2607840"/>
            <a:ext cx="10386720" cy="38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6"/>
          <p:cNvSpPr/>
          <p:nvPr/>
        </p:nvSpPr>
        <p:spPr>
          <a:xfrm>
            <a:off x="372240" y="5691960"/>
            <a:ext cx="1080720" cy="681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6"/>
          <p:cNvSpPr/>
          <p:nvPr/>
        </p:nvSpPr>
        <p:spPr>
          <a:xfrm>
            <a:off x="4005000" y="6159240"/>
            <a:ext cx="3012120" cy="601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Total variation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/>
          <p:nvPr/>
        </p:nvSpPr>
        <p:spPr>
          <a:xfrm>
            <a:off x="539280" y="1642320"/>
            <a:ext cx="1165248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have finally reach the cluster that minimize the total variation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7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7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869560"/>
            <a:ext cx="10386720" cy="198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600" y="2540520"/>
            <a:ext cx="10386720" cy="202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/>
          <p:nvPr/>
        </p:nvSpPr>
        <p:spPr>
          <a:xfrm>
            <a:off x="539280" y="1642320"/>
            <a:ext cx="1165248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is the best K? The one that minimize the variation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8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8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280" y="2216160"/>
            <a:ext cx="7343280" cy="34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8"/>
          <p:cNvSpPr/>
          <p:nvPr/>
        </p:nvSpPr>
        <p:spPr>
          <a:xfrm>
            <a:off x="372240" y="5691960"/>
            <a:ext cx="1576800" cy="793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9"/>
          <p:cNvSpPr/>
          <p:nvPr/>
        </p:nvSpPr>
        <p:spPr>
          <a:xfrm>
            <a:off x="539280" y="1642320"/>
            <a:ext cx="1165248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is the best K? The one that minimize the variation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9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9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280" y="2216160"/>
            <a:ext cx="7343280" cy="34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9"/>
          <p:cNvSpPr/>
          <p:nvPr/>
        </p:nvSpPr>
        <p:spPr>
          <a:xfrm>
            <a:off x="372240" y="5691960"/>
            <a:ext cx="1576800" cy="793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9"/>
          <p:cNvSpPr/>
          <p:nvPr/>
        </p:nvSpPr>
        <p:spPr>
          <a:xfrm>
            <a:off x="539280" y="3682440"/>
            <a:ext cx="6602040" cy="793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0"/>
          <p:cNvSpPr/>
          <p:nvPr/>
        </p:nvSpPr>
        <p:spPr>
          <a:xfrm>
            <a:off x="539280" y="1642320"/>
            <a:ext cx="1165248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if we try k = 4?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0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60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60"/>
          <p:cNvSpPr/>
          <p:nvPr/>
        </p:nvSpPr>
        <p:spPr>
          <a:xfrm>
            <a:off x="372240" y="5691960"/>
            <a:ext cx="1576800" cy="793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280" y="2224440"/>
            <a:ext cx="7343280" cy="34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0"/>
          <p:cNvSpPr/>
          <p:nvPr/>
        </p:nvSpPr>
        <p:spPr>
          <a:xfrm>
            <a:off x="539280" y="3682440"/>
            <a:ext cx="6602040" cy="438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1"/>
          <p:cNvSpPr/>
          <p:nvPr/>
        </p:nvSpPr>
        <p:spPr>
          <a:xfrm>
            <a:off x="539280" y="1642320"/>
            <a:ext cx="917172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Each time we add a cluster (increases k by 1) the total variation is smaller.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 the best solution is when there is only one cluster per data point, innit??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K=N then the variation is 0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61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61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61"/>
          <p:cNvSpPr/>
          <p:nvPr/>
        </p:nvSpPr>
        <p:spPr>
          <a:xfrm>
            <a:off x="372240" y="5691960"/>
            <a:ext cx="1576800" cy="793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2"/>
          <p:cNvSpPr/>
          <p:nvPr/>
        </p:nvSpPr>
        <p:spPr>
          <a:xfrm>
            <a:off x="539280" y="1642320"/>
            <a:ext cx="917172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Solution : The elbow method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62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62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62"/>
          <p:cNvSpPr/>
          <p:nvPr/>
        </p:nvSpPr>
        <p:spPr>
          <a:xfrm>
            <a:off x="372240" y="5691960"/>
            <a:ext cx="1576800" cy="793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7520" y="2197440"/>
            <a:ext cx="4387320" cy="428796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2"/>
          <p:cNvSpPr/>
          <p:nvPr/>
        </p:nvSpPr>
        <p:spPr>
          <a:xfrm>
            <a:off x="4689000" y="3553200"/>
            <a:ext cx="2682720" cy="194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2"/>
          <p:cNvSpPr/>
          <p:nvPr/>
        </p:nvSpPr>
        <p:spPr>
          <a:xfrm>
            <a:off x="462960" y="3232080"/>
            <a:ext cx="3012120" cy="601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Total variation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62"/>
          <p:cNvSpPr/>
          <p:nvPr/>
        </p:nvSpPr>
        <p:spPr>
          <a:xfrm>
            <a:off x="1572480" y="5959800"/>
            <a:ext cx="1227240" cy="601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3"/>
          <p:cNvSpPr/>
          <p:nvPr/>
        </p:nvSpPr>
        <p:spPr>
          <a:xfrm>
            <a:off x="539280" y="1642320"/>
            <a:ext cx="917172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Solution : The elbow method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3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3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3"/>
          <p:cNvSpPr/>
          <p:nvPr/>
        </p:nvSpPr>
        <p:spPr>
          <a:xfrm>
            <a:off x="372240" y="5691960"/>
            <a:ext cx="1576800" cy="793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7520" y="2197440"/>
            <a:ext cx="4387320" cy="428796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3"/>
          <p:cNvSpPr/>
          <p:nvPr/>
        </p:nvSpPr>
        <p:spPr>
          <a:xfrm>
            <a:off x="4689000" y="3553200"/>
            <a:ext cx="2682720" cy="194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3"/>
          <p:cNvSpPr/>
          <p:nvPr/>
        </p:nvSpPr>
        <p:spPr>
          <a:xfrm>
            <a:off x="462960" y="3232080"/>
            <a:ext cx="3012120" cy="601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Total variation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63"/>
          <p:cNvSpPr/>
          <p:nvPr/>
        </p:nvSpPr>
        <p:spPr>
          <a:xfrm>
            <a:off x="1572480" y="5959800"/>
            <a:ext cx="1227240" cy="601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63"/>
          <p:cNvSpPr/>
          <p:nvPr/>
        </p:nvSpPr>
        <p:spPr>
          <a:xfrm rot="10800000">
            <a:off x="4589280" y="3544560"/>
            <a:ext cx="360" cy="25336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300">
            <a:solidFill>
              <a:srgbClr val="000000"/>
            </a:solidFill>
            <a:prstDash val="solid"/>
            <a:round/>
            <a:headEnd len="sm" w="sm" type="none"/>
            <a:tailEnd len="med" w="med" type="oval"/>
          </a:ln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4"/>
          <p:cNvSpPr/>
          <p:nvPr/>
        </p:nvSpPr>
        <p:spPr>
          <a:xfrm>
            <a:off x="539280" y="1642320"/>
            <a:ext cx="1046736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05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objective of K-means is simple: group similar data points together and discover underlying patterns. To achieve this objective, K-means looks for a fixed number (k) of clusters in a dataset.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4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64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5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pseudocode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5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120" y="1690560"/>
            <a:ext cx="8400600" cy="4323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/>
          <p:nvPr/>
        </p:nvSpPr>
        <p:spPr>
          <a:xfrm>
            <a:off x="539280" y="1642320"/>
            <a:ext cx="523980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Chapter 10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 Introduction to Statistical Learning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by Gareth James, et al.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https://www-bcf.usc.edu/~gareth/ISL/ISLR%20Seventh%20Printing.pdf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8480" y="1526760"/>
            <a:ext cx="3271320" cy="4928760"/>
          </a:xfrm>
          <a:prstGeom prst="rect">
            <a:avLst/>
          </a:prstGeom>
          <a:noFill/>
          <a:ln cap="flat" cmpd="sng" w="190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30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references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0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6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pseudocode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6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66"/>
          <p:cNvSpPr/>
          <p:nvPr/>
        </p:nvSpPr>
        <p:spPr>
          <a:xfrm>
            <a:off x="539280" y="1642320"/>
            <a:ext cx="1124532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05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choose a number of clusters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05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kmeans randomly create K centroids (which are the imaginary data point that represent the cluster) and assign each data point to the cluster which centroid is closest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05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Until convergence repeat: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052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lphaL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each cluster, compute the cluster centroid by taking the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mean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vector of data points in the cluster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052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lphaL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assign each data point to the cluster for which the centroid is the closest.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7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pseudocode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7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5200" y="1590480"/>
            <a:ext cx="4941360" cy="494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8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pseudocode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8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7200" y="1526760"/>
            <a:ext cx="5157000" cy="5032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9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choosing a k value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9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7" name="Google Shape;52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440" y="1450800"/>
            <a:ext cx="9979920" cy="5032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0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choosing a k value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0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6560" y="1736640"/>
            <a:ext cx="8019000" cy="451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1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choosing a k value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71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240" y="1504440"/>
            <a:ext cx="5343120" cy="4973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2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choosing a k value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72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240" y="1504440"/>
            <a:ext cx="5343120" cy="497376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72"/>
          <p:cNvSpPr/>
          <p:nvPr/>
        </p:nvSpPr>
        <p:spPr>
          <a:xfrm>
            <a:off x="5249880" y="1827000"/>
            <a:ext cx="314640" cy="4003560"/>
          </a:xfrm>
          <a:prstGeom prst="rect">
            <a:avLst/>
          </a:prstGeom>
          <a:solidFill>
            <a:srgbClr val="4A86E8">
              <a:alpha val="4862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3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visual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73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" name="Google Shape;56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5800" y="1551960"/>
            <a:ext cx="6531120" cy="489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4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scratch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74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2080" y="1914840"/>
            <a:ext cx="3027600" cy="30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218040" cy="685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560" y="9720"/>
            <a:ext cx="12213720" cy="685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/>
          <p:nvPr/>
        </p:nvSpPr>
        <p:spPr>
          <a:xfrm>
            <a:off x="539280" y="1642320"/>
            <a:ext cx="1046736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05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Unsupervised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learning algorithm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05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 is one of the simplest way to solve 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clustering</a:t>
            </a: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problem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05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typical clustering problems: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052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cluster similar documents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052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custer customers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052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market segmentation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052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identify similar physical groups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1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1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/>
          <p:nvPr/>
        </p:nvSpPr>
        <p:spPr>
          <a:xfrm>
            <a:off x="539280" y="1642320"/>
            <a:ext cx="1046736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05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is a cluster?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cluster refers to a collection of data points aggregated together because of certain similarities.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2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2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32"/>
          <p:cNvPicPr preferRelativeResize="0"/>
          <p:nvPr/>
        </p:nvPicPr>
        <p:blipFill rotWithShape="1">
          <a:blip r:embed="rId3">
            <a:alphaModFix/>
          </a:blip>
          <a:srcRect b="0" l="0" r="51831" t="0"/>
          <a:stretch/>
        </p:blipFill>
        <p:spPr>
          <a:xfrm>
            <a:off x="4121640" y="3138120"/>
            <a:ext cx="3879000" cy="342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/>
          <p:nvPr/>
        </p:nvSpPr>
        <p:spPr>
          <a:xfrm>
            <a:off x="539280" y="1642320"/>
            <a:ext cx="1046736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05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is a cluster?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cluster refers to a collection of data points aggregated together because of certain similarities.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3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3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33"/>
          <p:cNvPicPr preferRelativeResize="0"/>
          <p:nvPr/>
        </p:nvPicPr>
        <p:blipFill rotWithShape="1">
          <a:blip r:embed="rId3">
            <a:alphaModFix/>
          </a:blip>
          <a:srcRect b="0" l="0" r="51831" t="0"/>
          <a:stretch/>
        </p:blipFill>
        <p:spPr>
          <a:xfrm>
            <a:off x="4121640" y="3138120"/>
            <a:ext cx="3879000" cy="342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3"/>
          <p:cNvPicPr preferRelativeResize="0"/>
          <p:nvPr/>
        </p:nvPicPr>
        <p:blipFill rotWithShape="1">
          <a:blip r:embed="rId3">
            <a:alphaModFix/>
          </a:blip>
          <a:srcRect b="0" l="53748" r="4156" t="0"/>
          <a:stretch/>
        </p:blipFill>
        <p:spPr>
          <a:xfrm>
            <a:off x="4176000" y="3165840"/>
            <a:ext cx="3389760" cy="342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/>
          <p:nvPr/>
        </p:nvSpPr>
        <p:spPr>
          <a:xfrm>
            <a:off x="539280" y="1642320"/>
            <a:ext cx="1046736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05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objective of K-means is simple: group similar data points together and discover underlying patterns. To achieve this objective, K-means looks for a fixed number (k) of clusters in a dataset.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4"/>
          <p:cNvPicPr preferRelativeResize="0"/>
          <p:nvPr/>
        </p:nvPicPr>
        <p:blipFill rotWithShape="1">
          <a:blip r:embed="rId3">
            <a:alphaModFix/>
          </a:blip>
          <a:srcRect b="0" l="0" r="51831" t="0"/>
          <a:stretch/>
        </p:blipFill>
        <p:spPr>
          <a:xfrm>
            <a:off x="4121640" y="3138120"/>
            <a:ext cx="3879000" cy="342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/>
          <p:cNvPicPr preferRelativeResize="0"/>
          <p:nvPr/>
        </p:nvPicPr>
        <p:blipFill rotWithShape="1">
          <a:blip r:embed="rId3">
            <a:alphaModFix/>
          </a:blip>
          <a:srcRect b="0" l="53748" r="4156" t="0"/>
          <a:stretch/>
        </p:blipFill>
        <p:spPr>
          <a:xfrm>
            <a:off x="4176000" y="3165840"/>
            <a:ext cx="3389760" cy="342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/>
          <p:nvPr/>
        </p:nvSpPr>
        <p:spPr>
          <a:xfrm>
            <a:off x="539280" y="1642320"/>
            <a:ext cx="10467360" cy="4049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05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Imagine you have some data you can plot in a line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805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 already know the data is grouped in 3 clusters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5"/>
          <p:cNvSpPr/>
          <p:nvPr/>
        </p:nvSpPr>
        <p:spPr>
          <a:xfrm>
            <a:off x="4958640" y="403560"/>
            <a:ext cx="4583520" cy="97092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easy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5"/>
          <p:cNvSpPr/>
          <p:nvPr/>
        </p:nvSpPr>
        <p:spPr>
          <a:xfrm>
            <a:off x="462960" y="403560"/>
            <a:ext cx="4583520" cy="97092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 means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560" y="2869560"/>
            <a:ext cx="10306080" cy="174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